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83" r:id="rId10"/>
    <p:sldId id="28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5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112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A4A6734C-E115-4BC5-9FB0-F9BF6FABFDA0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Watermar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A4A6734C-E115-4BC5-9FB0-F9BF6FABFDA0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Watermar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tabLst/>
              <a:defRPr sz="1800"/>
            </a:lvl6pPr>
            <a:lvl7pPr marL="2290763" indent="-344488">
              <a:tabLst/>
              <a:defRPr sz="1800"/>
            </a:lvl7pPr>
            <a:lvl8pPr marL="2290763" indent="-344488">
              <a:tabLst/>
              <a:defRPr sz="1800"/>
            </a:lvl8pPr>
            <a:lvl9pPr marL="2290763" indent="-344488">
              <a:tabLst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 marL="2290763" indent="-344488">
              <a:defRPr sz="2000"/>
            </a:lvl7pPr>
            <a:lvl8pPr marL="2290763" indent="-344488">
              <a:defRPr sz="2000"/>
            </a:lvl8pPr>
            <a:lvl9pPr marL="2290763" indent="-344488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8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7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A4A6734C-E115-4BC5-9FB0-F9BF6FABFDA0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  <p:sldLayoutId id="2147483881" r:id="rId17"/>
    <p:sldLayoutId id="2147483882" r:id="rId18"/>
    <p:sldLayoutId id="2147483883" r:id="rId19"/>
    <p:sldLayoutId id="2147483884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ct val="20000"/>
        </a:spcBef>
        <a:buSzPct val="90000"/>
        <a:buFontTx/>
        <a:buBlip>
          <a:blip r:embed="rId24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ct val="20000"/>
        </a:spcBef>
        <a:buSzPct val="90000"/>
        <a:buFontTx/>
        <a:buBlip>
          <a:blip r:embed="rId23"/>
        </a:buBlip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2.png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2.pn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2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1.xml"/><Relationship Id="rId6" Type="http://schemas.openxmlformats.org/officeDocument/2006/relationships/image" Target="../media/image12.png"/><Relationship Id="rId5" Type="http://schemas.openxmlformats.org/officeDocument/2006/relationships/image" Target="../media/image19.gif"/><Relationship Id="rId4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media6.m4a"/><Relationship Id="rId7" Type="http://schemas.openxmlformats.org/officeDocument/2006/relationships/image" Target="../media/image22.jpeg"/><Relationship Id="rId2" Type="http://schemas.microsoft.com/office/2007/relationships/media" Target="../media/media6.m4a"/><Relationship Id="rId1" Type="http://schemas.openxmlformats.org/officeDocument/2006/relationships/tags" Target="../tags/tag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12.pn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audio" Target="../media/media8.m4a"/><Relationship Id="rId7" Type="http://schemas.openxmlformats.org/officeDocument/2006/relationships/image" Target="../media/image26.jpg"/><Relationship Id="rId2" Type="http://schemas.microsoft.com/office/2007/relationships/media" Target="../media/media8.m4a"/><Relationship Id="rId1" Type="http://schemas.openxmlformats.org/officeDocument/2006/relationships/tags" Target="../tags/tag3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12.pn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12.png"/><Relationship Id="rId4" Type="http://schemas.openxmlformats.org/officeDocument/2006/relationships/image" Target="../media/image2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7" Type="http://schemas.openxmlformats.org/officeDocument/2006/relationships/image" Target="../media/image12.png"/><Relationship Id="rId2" Type="http://schemas.microsoft.com/office/2007/relationships/media" Target="../media/media11.m4a"/><Relationship Id="rId1" Type="http://schemas.openxmlformats.org/officeDocument/2006/relationships/tags" Target="../tags/tag4.xml"/><Relationship Id="rId6" Type="http://schemas.openxmlformats.org/officeDocument/2006/relationships/image" Target="../media/image31.jpg"/><Relationship Id="rId5" Type="http://schemas.openxmlformats.org/officeDocument/2006/relationships/image" Target="../media/image30.jpeg"/><Relationship Id="rId4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media12.m4a"/><Relationship Id="rId7" Type="http://schemas.openxmlformats.org/officeDocument/2006/relationships/image" Target="../media/image34.jpeg"/><Relationship Id="rId2" Type="http://schemas.microsoft.com/office/2007/relationships/media" Target="../media/media12.m4a"/><Relationship Id="rId1" Type="http://schemas.openxmlformats.org/officeDocument/2006/relationships/tags" Target="../tags/tag5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12.pn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12.pn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media15.m4a"/><Relationship Id="rId7" Type="http://schemas.openxmlformats.org/officeDocument/2006/relationships/image" Target="../media/image40.jpeg"/><Relationship Id="rId2" Type="http://schemas.microsoft.com/office/2007/relationships/media" Target="../media/media15.m4a"/><Relationship Id="rId1" Type="http://schemas.openxmlformats.org/officeDocument/2006/relationships/tags" Target="../tags/tag6.xml"/><Relationship Id="rId6" Type="http://schemas.openxmlformats.org/officeDocument/2006/relationships/image" Target="../media/image39.jpeg"/><Relationship Id="rId5" Type="http://schemas.openxmlformats.org/officeDocument/2006/relationships/image" Target="../media/image38.gif"/><Relationship Id="rId4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audio" Target="../media/media16.m4a"/><Relationship Id="rId7" Type="http://schemas.openxmlformats.org/officeDocument/2006/relationships/image" Target="../media/image43.jpeg"/><Relationship Id="rId2" Type="http://schemas.microsoft.com/office/2007/relationships/media" Target="../media/media16.m4a"/><Relationship Id="rId1" Type="http://schemas.openxmlformats.org/officeDocument/2006/relationships/tags" Target="../tags/tag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g"/><Relationship Id="rId3" Type="http://schemas.openxmlformats.org/officeDocument/2006/relationships/audio" Target="../media/media17.m4a"/><Relationship Id="rId7" Type="http://schemas.openxmlformats.org/officeDocument/2006/relationships/image" Target="../media/image47.jpeg"/><Relationship Id="rId2" Type="http://schemas.microsoft.com/office/2007/relationships/media" Target="../media/media17.m4a"/><Relationship Id="rId1" Type="http://schemas.openxmlformats.org/officeDocument/2006/relationships/tags" Target="../tags/tag8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12.png"/><Relationship Id="rId4" Type="http://schemas.openxmlformats.org/officeDocument/2006/relationships/image" Target="../media/image4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media19.m4a"/><Relationship Id="rId7" Type="http://schemas.openxmlformats.org/officeDocument/2006/relationships/image" Target="../media/image12.png"/><Relationship Id="rId2" Type="http://schemas.microsoft.com/office/2007/relationships/media" Target="../media/media19.m4a"/><Relationship Id="rId1" Type="http://schemas.openxmlformats.org/officeDocument/2006/relationships/tags" Target="../tags/tag9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media20.m4a"/><Relationship Id="rId7" Type="http://schemas.openxmlformats.org/officeDocument/2006/relationships/image" Target="../media/image12.png"/><Relationship Id="rId2" Type="http://schemas.microsoft.com/office/2007/relationships/media" Target="../media/media20.m4a"/><Relationship Id="rId1" Type="http://schemas.openxmlformats.org/officeDocument/2006/relationships/tags" Target="../tags/tag10.xml"/><Relationship Id="rId6" Type="http://schemas.openxmlformats.org/officeDocument/2006/relationships/image" Target="../media/image53.jpeg"/><Relationship Id="rId5" Type="http://schemas.openxmlformats.org/officeDocument/2006/relationships/image" Target="../media/image52.jpg"/><Relationship Id="rId4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media21.m4a"/><Relationship Id="rId7" Type="http://schemas.openxmlformats.org/officeDocument/2006/relationships/image" Target="../media/image12.png"/><Relationship Id="rId2" Type="http://schemas.microsoft.com/office/2007/relationships/media" Target="../media/media21.m4a"/><Relationship Id="rId1" Type="http://schemas.openxmlformats.org/officeDocument/2006/relationships/tags" Target="../tags/tag11.xml"/><Relationship Id="rId6" Type="http://schemas.openxmlformats.org/officeDocument/2006/relationships/image" Target="../media/image55.jpeg"/><Relationship Id="rId5" Type="http://schemas.openxmlformats.org/officeDocument/2006/relationships/image" Target="../media/image54.jpg"/><Relationship Id="rId4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media22.m4a"/><Relationship Id="rId7" Type="http://schemas.openxmlformats.org/officeDocument/2006/relationships/image" Target="../media/image58.jpeg"/><Relationship Id="rId2" Type="http://schemas.microsoft.com/office/2007/relationships/media" Target="../media/media22.m4a"/><Relationship Id="rId1" Type="http://schemas.openxmlformats.org/officeDocument/2006/relationships/tags" Target="../tags/tag12.xml"/><Relationship Id="rId6" Type="http://schemas.openxmlformats.org/officeDocument/2006/relationships/image" Target="../media/image57.jpeg"/><Relationship Id="rId5" Type="http://schemas.openxmlformats.org/officeDocument/2006/relationships/image" Target="../media/image56.jpg"/><Relationship Id="rId4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audio" Target="../media/media23.m4a"/><Relationship Id="rId7" Type="http://schemas.openxmlformats.org/officeDocument/2006/relationships/image" Target="../media/image61.jpeg"/><Relationship Id="rId2" Type="http://schemas.microsoft.com/office/2007/relationships/media" Target="../media/media23.m4a"/><Relationship Id="rId1" Type="http://schemas.openxmlformats.org/officeDocument/2006/relationships/tags" Target="../tags/tag13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12.png"/><Relationship Id="rId4" Type="http://schemas.openxmlformats.org/officeDocument/2006/relationships/image" Target="../media/image6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audio" Target="../media/media25.m4a"/><Relationship Id="rId7" Type="http://schemas.openxmlformats.org/officeDocument/2006/relationships/image" Target="../media/image66.jpeg"/><Relationship Id="rId2" Type="http://schemas.microsoft.com/office/2007/relationships/media" Target="../media/media25.m4a"/><Relationship Id="rId1" Type="http://schemas.openxmlformats.org/officeDocument/2006/relationships/tags" Target="../tags/tag14.xml"/><Relationship Id="rId6" Type="http://schemas.openxmlformats.org/officeDocument/2006/relationships/image" Target="../media/image65.jpeg"/><Relationship Id="rId5" Type="http://schemas.openxmlformats.org/officeDocument/2006/relationships/image" Target="../media/image64.pn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media26.m4a"/><Relationship Id="rId7" Type="http://schemas.openxmlformats.org/officeDocument/2006/relationships/image" Target="../media/image70.jpeg"/><Relationship Id="rId2" Type="http://schemas.microsoft.com/office/2007/relationships/media" Target="../media/media26.m4a"/><Relationship Id="rId1" Type="http://schemas.openxmlformats.org/officeDocument/2006/relationships/tags" Target="../tags/tag15.xml"/><Relationship Id="rId6" Type="http://schemas.openxmlformats.org/officeDocument/2006/relationships/image" Target="../media/image69.jpg"/><Relationship Id="rId5" Type="http://schemas.openxmlformats.org/officeDocument/2006/relationships/image" Target="../media/image68.jpg"/><Relationship Id="rId4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74.png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image" Target="../media/image73.jpeg"/><Relationship Id="rId5" Type="http://schemas.openxmlformats.org/officeDocument/2006/relationships/image" Target="../media/image72.png"/><Relationship Id="rId4" Type="http://schemas.openxmlformats.org/officeDocument/2006/relationships/image" Target="../media/image71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5" Type="http://schemas.openxmlformats.org/officeDocument/2006/relationships/image" Target="../media/image12.png"/><Relationship Id="rId4" Type="http://schemas.openxmlformats.org/officeDocument/2006/relationships/image" Target="../media/image7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1255436"/>
            <a:ext cx="6477000" cy="2987072"/>
          </a:xfrm>
        </p:spPr>
        <p:txBody>
          <a:bodyPr/>
          <a:lstStyle/>
          <a:p>
            <a:r>
              <a:rPr lang="en-US" dirty="0" smtClean="0"/>
              <a:t>Serendipity in the Cemetery:  The Anglo-American Community in Florence, 1840-1860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4473392"/>
            <a:ext cx="6477000" cy="1757327"/>
          </a:xfrm>
        </p:spPr>
        <p:txBody>
          <a:bodyPr>
            <a:normAutofit/>
          </a:bodyPr>
          <a:lstStyle/>
          <a:p>
            <a:r>
              <a:rPr lang="en-US" dirty="0" smtClean="0"/>
              <a:t>Scott C. Martin</a:t>
            </a:r>
          </a:p>
          <a:p>
            <a:r>
              <a:rPr lang="en-US" dirty="0" smtClean="0"/>
              <a:t>Bowling Green State University</a:t>
            </a:r>
          </a:p>
          <a:p>
            <a:r>
              <a:rPr lang="en-US" dirty="0" smtClean="0"/>
              <a:t>Ohio Academy of History Presidential Lecture</a:t>
            </a:r>
          </a:p>
          <a:p>
            <a:r>
              <a:rPr lang="en-US" dirty="0" smtClean="0"/>
              <a:t>April 2, 2016</a:t>
            </a:r>
          </a:p>
          <a:p>
            <a:r>
              <a:rPr lang="en-US" dirty="0" smtClean="0"/>
              <a:t>Kent State University, Stark Campus</a:t>
            </a:r>
          </a:p>
          <a:p>
            <a:endParaRPr lang="en-US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485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510"/>
    </mc:Choice>
    <mc:Fallback xmlns="">
      <p:transition xmlns:p14="http://schemas.microsoft.com/office/powerpoint/2010/main" spd="slow" advTm="195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iesa di San Marc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925" y="707085"/>
            <a:ext cx="5047430" cy="3549853"/>
          </a:xfrm>
          <a:prstGeom prst="rect">
            <a:avLst/>
          </a:prstGeom>
        </p:spPr>
      </p:pic>
      <p:pic>
        <p:nvPicPr>
          <p:cNvPr id="3" name="Picture 2" descr="SanMarco interior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4942" y="3163951"/>
            <a:ext cx="4627019" cy="3366156"/>
          </a:xfrm>
          <a:prstGeom prst="rect">
            <a:avLst/>
          </a:prstGeom>
        </p:spPr>
      </p:pic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20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83"/>
    </mc:Choice>
    <mc:Fallback xmlns="">
      <p:transition xmlns:p14="http://schemas.microsoft.com/office/powerpoint/2010/main" spd="slow" advTm="160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Fra Angelico, </a:t>
            </a:r>
            <a:r>
              <a:rPr lang="en-US" sz="3600" i="1" dirty="0" smtClean="0"/>
              <a:t>Sacra Conversazione</a:t>
            </a:r>
            <a:r>
              <a:rPr lang="en-US" sz="3600" dirty="0" smtClean="0"/>
              <a:t> (1443)</a:t>
            </a:r>
            <a:endParaRPr lang="en-US" sz="3600" dirty="0"/>
          </a:p>
        </p:txBody>
      </p:sp>
      <p:pic>
        <p:nvPicPr>
          <p:cNvPr id="4" name="Content Placeholder 3" descr="FraAngelico Sacra Converzanione Convent san Marco1443.jpg"/>
          <p:cNvPicPr>
            <a:picLocks noGrp="1" noChangeAspect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861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12"/>
    </mc:Choice>
    <mc:Fallback xmlns="">
      <p:transition xmlns:p14="http://schemas.microsoft.com/office/powerpoint/2010/main" spd="slow" advTm="98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irolamo-Savonarola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193" y="3450297"/>
            <a:ext cx="4906625" cy="3125363"/>
          </a:xfrm>
          <a:prstGeom prst="rect">
            <a:avLst/>
          </a:prstGeom>
        </p:spPr>
      </p:pic>
      <p:pic>
        <p:nvPicPr>
          <p:cNvPr id="2" name="Picture 1" descr="Hanging_and_burning_of_Girolamo_Savonarola_1498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0393" y="297487"/>
            <a:ext cx="4473687" cy="3899877"/>
          </a:xfrm>
          <a:prstGeom prst="rect">
            <a:avLst/>
          </a:prstGeom>
        </p:spPr>
      </p:pic>
      <p:pic>
        <p:nvPicPr>
          <p:cNvPr id="4" name="Picture 3" descr="Savonarola Fra Bartolomeo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4380" y="187593"/>
            <a:ext cx="2359354" cy="3145805"/>
          </a:xfrm>
          <a:prstGeom prst="rect">
            <a:avLst/>
          </a:prstGeom>
        </p:spPr>
      </p:pic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42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164"/>
    </mc:Choice>
    <mc:Fallback xmlns="">
      <p:transition xmlns:p14="http://schemas.microsoft.com/office/powerpoint/2010/main" spd="slow" advTm="151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orence-map-big.gif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214" y="638349"/>
            <a:ext cx="8408006" cy="5978507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3" name="4-Point Star 2"/>
          <p:cNvSpPr/>
          <p:nvPr/>
        </p:nvSpPr>
        <p:spPr>
          <a:xfrm>
            <a:off x="5152642" y="4184924"/>
            <a:ext cx="255006" cy="234995"/>
          </a:xfrm>
          <a:prstGeom prst="star4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4-Point Star 3"/>
          <p:cNvSpPr/>
          <p:nvPr/>
        </p:nvSpPr>
        <p:spPr>
          <a:xfrm>
            <a:off x="4395119" y="2414955"/>
            <a:ext cx="245007" cy="229997"/>
          </a:xfrm>
          <a:prstGeom prst="star4">
            <a:avLst>
              <a:gd name="adj" fmla="val 18056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4-Point Star 4"/>
          <p:cNvSpPr/>
          <p:nvPr/>
        </p:nvSpPr>
        <p:spPr>
          <a:xfrm>
            <a:off x="5588904" y="2684950"/>
            <a:ext cx="362510" cy="304996"/>
          </a:xfrm>
          <a:prstGeom prst="star4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2437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50"/>
    </mc:Choice>
    <mc:Fallback xmlns="">
      <p:transition xmlns:p14="http://schemas.microsoft.com/office/powerpoint/2010/main" spd="slow" advTm="112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azza Donatello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331" y="360758"/>
            <a:ext cx="5238543" cy="2981591"/>
          </a:xfrm>
          <a:prstGeom prst="rect">
            <a:avLst/>
          </a:prstGeom>
        </p:spPr>
      </p:pic>
      <p:pic>
        <p:nvPicPr>
          <p:cNvPr id="3" name="Picture 2" descr="English Cem from air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5338" y="537146"/>
            <a:ext cx="4877762" cy="3219921"/>
          </a:xfrm>
          <a:prstGeom prst="rect">
            <a:avLst/>
          </a:prstGeom>
        </p:spPr>
      </p:pic>
      <p:pic>
        <p:nvPicPr>
          <p:cNvPr id="6" name="Picture 5" descr="DSCN5303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9988" y="2761259"/>
            <a:ext cx="5310699" cy="3983024"/>
          </a:xfrm>
          <a:prstGeom prst="rect">
            <a:avLst/>
          </a:prstGeom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6713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938"/>
    </mc:Choice>
    <mc:Fallback xmlns="">
      <p:transition xmlns:p14="http://schemas.microsoft.com/office/powerpoint/2010/main" spd="slow" advTm="589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portdettaglcimitero1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8960" y="503238"/>
            <a:ext cx="5722466" cy="6106962"/>
          </a:xfrm>
          <a:prstGeom prst="rect">
            <a:avLst/>
          </a:prstGeom>
        </p:spPr>
      </p:pic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814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927"/>
    </mc:Choice>
    <mc:Fallback xmlns="">
      <p:transition xmlns:p14="http://schemas.microsoft.com/office/powerpoint/2010/main" spd="slow" advTm="259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48Vieusseux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763" y="407104"/>
            <a:ext cx="3868056" cy="2901042"/>
          </a:xfrm>
          <a:prstGeom prst="rect">
            <a:avLst/>
          </a:prstGeom>
        </p:spPr>
      </p:pic>
      <p:pic>
        <p:nvPicPr>
          <p:cNvPr id="6" name="Picture 5" descr="Landor tomb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9965" y="233960"/>
            <a:ext cx="3587766" cy="4786080"/>
          </a:xfrm>
          <a:prstGeom prst="rect">
            <a:avLst/>
          </a:prstGeom>
        </p:spPr>
      </p:pic>
      <p:pic>
        <p:nvPicPr>
          <p:cNvPr id="7" name="Picture 6" descr="Shakespeare cem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994" y="2817756"/>
            <a:ext cx="2470025" cy="3908985"/>
          </a:xfrm>
          <a:prstGeom prst="rect">
            <a:avLst/>
          </a:prstGeom>
        </p:spPr>
      </p:pic>
      <p:pic>
        <p:nvPicPr>
          <p:cNvPr id="8" name="Picture 7" descr="Cimitero_degli_inglesi,_tomba_Nadezhda_De_Santis,_schiava_della_Nubia.jp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1701" y="3229802"/>
            <a:ext cx="2685357" cy="3580476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293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566"/>
    </mc:Choice>
    <mc:Fallback xmlns="">
      <p:transition xmlns:p14="http://schemas.microsoft.com/office/powerpoint/2010/main" spd="slow" advTm="225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omb_-_Elizabeth_Barrett_Browning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8617" y="725283"/>
            <a:ext cx="6575736" cy="5568826"/>
          </a:xfrm>
          <a:prstGeom prst="rect">
            <a:avLst/>
          </a:prstGeom>
        </p:spPr>
      </p:pic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474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907"/>
    </mc:Choice>
    <mc:Fallback xmlns="">
      <p:transition xmlns:p14="http://schemas.microsoft.com/office/powerpoint/2010/main" spd="slow" advTm="389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shiram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723" y="896471"/>
            <a:ext cx="7453454" cy="4953820"/>
          </a:xfrm>
          <a:prstGeom prst="rect">
            <a:avLst/>
          </a:prstGeom>
        </p:spPr>
      </p:pic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5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331"/>
    </mc:Choice>
    <mc:Fallback xmlns="">
      <p:transition xmlns:p14="http://schemas.microsoft.com/office/powerpoint/2010/main" spd="slow" advTm="203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ollope headstone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187" y="433294"/>
            <a:ext cx="4055984" cy="5483412"/>
          </a:xfrm>
          <a:prstGeom prst="rect">
            <a:avLst/>
          </a:prstGeom>
        </p:spPr>
      </p:pic>
      <p:pic>
        <p:nvPicPr>
          <p:cNvPr id="3" name="Picture 2" descr="Trollope-Domestic-small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0118" y="1397623"/>
            <a:ext cx="5094942" cy="4257612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1469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347"/>
    </mc:Choice>
    <mc:Fallback xmlns="">
      <p:transition xmlns:p14="http://schemas.microsoft.com/office/powerpoint/2010/main" spd="slow" advTm="283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oel Tanner Hart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6794" y="299609"/>
            <a:ext cx="4653214" cy="3092038"/>
          </a:xfrm>
          <a:prstGeom prst="rect">
            <a:avLst/>
          </a:prstGeom>
        </p:spPr>
      </p:pic>
      <p:pic>
        <p:nvPicPr>
          <p:cNvPr id="5" name="Picture 4" descr="hildreth1grave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03" y="1141038"/>
            <a:ext cx="2540374" cy="3823014"/>
          </a:xfrm>
          <a:prstGeom prst="rect">
            <a:avLst/>
          </a:prstGeom>
        </p:spPr>
      </p:pic>
      <p:pic>
        <p:nvPicPr>
          <p:cNvPr id="6" name="Picture 5" descr="E12Graham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2937" y="3162775"/>
            <a:ext cx="4474606" cy="3355955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8896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759"/>
    </mc:Choice>
    <mc:Fallback xmlns="">
      <p:transition xmlns:p14="http://schemas.microsoft.com/office/powerpoint/2010/main" spd="slow" advTm="187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kertgrav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0236" y="718644"/>
            <a:ext cx="3720726" cy="5599328"/>
          </a:xfrm>
          <a:prstGeom prst="rect">
            <a:avLst/>
          </a:prstGeom>
        </p:spPr>
      </p:pic>
      <p:pic>
        <p:nvPicPr>
          <p:cNvPr id="3" name="Picture 2" descr="tparker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1647" y="978273"/>
            <a:ext cx="4083050" cy="4923184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017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017"/>
    </mc:Choice>
    <mc:Fallback xmlns="">
      <p:transition xmlns:p14="http://schemas.microsoft.com/office/powerpoint/2010/main" spd="slow" advTm="180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anta_maria_del_fiore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559" y="865391"/>
            <a:ext cx="7845914" cy="5230609"/>
          </a:xfrm>
          <a:prstGeom prst="rect">
            <a:avLst/>
          </a:prstGeom>
        </p:spPr>
      </p:pic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693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874"/>
    </mc:Choice>
    <mc:Fallback xmlns="">
      <p:transition xmlns:p14="http://schemas.microsoft.com/office/powerpoint/2010/main" spd="slow" advTm="1078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njaminWestNGA.gif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118" y="268941"/>
            <a:ext cx="4600633" cy="5602941"/>
          </a:xfrm>
          <a:prstGeom prst="rect">
            <a:avLst/>
          </a:prstGeom>
        </p:spPr>
      </p:pic>
      <p:pic>
        <p:nvPicPr>
          <p:cNvPr id="3" name="Picture 2" descr="Cole-1836.jpg!Blog.jpe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5323" y="2693148"/>
            <a:ext cx="3306856" cy="4013175"/>
          </a:xfrm>
          <a:prstGeom prst="rect">
            <a:avLst/>
          </a:prstGeom>
        </p:spPr>
      </p:pic>
      <p:pic>
        <p:nvPicPr>
          <p:cNvPr id="4" name="Picture 3" descr="Samuel_Morse_1840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0886" y="268941"/>
            <a:ext cx="2999232" cy="4325112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5789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206"/>
    </mc:Choice>
    <mc:Fallback xmlns="">
      <p:transition xmlns:p14="http://schemas.microsoft.com/office/powerpoint/2010/main" spd="slow" advTm="272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nry_Wadsworth_Longfellow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295" y="194235"/>
            <a:ext cx="2973294" cy="4125089"/>
          </a:xfrm>
          <a:prstGeom prst="rect">
            <a:avLst/>
          </a:prstGeom>
        </p:spPr>
      </p:pic>
      <p:pic>
        <p:nvPicPr>
          <p:cNvPr id="3" name="Picture 2" descr="ph_0111201195-Cooper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1180" y="194235"/>
            <a:ext cx="3539737" cy="4329953"/>
          </a:xfrm>
          <a:prstGeom prst="rect">
            <a:avLst/>
          </a:prstGeom>
        </p:spPr>
      </p:pic>
      <p:pic>
        <p:nvPicPr>
          <p:cNvPr id="4" name="Picture 3" descr="william-cullen-bryant-daniel-huntington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7204" y="3182119"/>
            <a:ext cx="2663944" cy="3317364"/>
          </a:xfrm>
          <a:prstGeom prst="rect">
            <a:avLst/>
          </a:prstGeom>
        </p:spPr>
      </p:pic>
      <p:pic>
        <p:nvPicPr>
          <p:cNvPr id="5" name="Picture 4" descr="Emerson-Ralph-Waldo.jp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7647" y="3308684"/>
            <a:ext cx="3190799" cy="3190799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02295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101"/>
    </mc:Choice>
    <mc:Fallback xmlns="">
      <p:transition xmlns:p14="http://schemas.microsoft.com/office/powerpoint/2010/main" spd="slow" advTm="661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ylor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883" y="470647"/>
            <a:ext cx="3048000" cy="3810000"/>
          </a:xfrm>
          <a:prstGeom prst="rect">
            <a:avLst/>
          </a:prstGeom>
        </p:spPr>
      </p:pic>
      <p:pic>
        <p:nvPicPr>
          <p:cNvPr id="3" name="Picture 2" descr="James-Russell-Lowell-engraved-by-J.A.J.-Wilcox-circa-1894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4096" y="470647"/>
            <a:ext cx="2952750" cy="3705225"/>
          </a:xfrm>
          <a:prstGeom prst="rect">
            <a:avLst/>
          </a:prstGeom>
        </p:spPr>
      </p:pic>
      <p:pic>
        <p:nvPicPr>
          <p:cNvPr id="4" name="Picture 3" descr="stowe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9647" y="3406588"/>
            <a:ext cx="3287059" cy="3287059"/>
          </a:xfrm>
          <a:prstGeom prst="rect">
            <a:avLst/>
          </a:prstGeom>
        </p:spPr>
      </p:pic>
      <p:pic>
        <p:nvPicPr>
          <p:cNvPr id="5" name="Picture 4" descr="hawthorne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8117" y="3694529"/>
            <a:ext cx="2539253" cy="2999118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14650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693"/>
    </mc:Choice>
    <mc:Fallback xmlns="">
      <p:transition xmlns:p14="http://schemas.microsoft.com/office/powerpoint/2010/main" spd="slow" advTm="696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orence_aerial-view_1490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138" y="1430319"/>
            <a:ext cx="8811626" cy="4068034"/>
          </a:xfrm>
          <a:prstGeom prst="rect">
            <a:avLst/>
          </a:prstGeom>
        </p:spPr>
      </p:pic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3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941"/>
    </mc:Choice>
    <mc:Fallback xmlns="">
      <p:transition xmlns:p14="http://schemas.microsoft.com/office/powerpoint/2010/main" spd="slow" advTm="819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02arno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881" y="268942"/>
            <a:ext cx="6192371" cy="4352796"/>
          </a:xfrm>
          <a:prstGeom prst="rect">
            <a:avLst/>
          </a:prstGeom>
        </p:spPr>
      </p:pic>
      <p:pic>
        <p:nvPicPr>
          <p:cNvPr id="3" name="Picture 2" descr="Alinari_Firenze_Piazza_Santa_Maria_Novella_c1854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2352" y="3316942"/>
            <a:ext cx="4332193" cy="3382798"/>
          </a:xfrm>
          <a:prstGeom prst="rect">
            <a:avLst/>
          </a:prstGeom>
        </p:spPr>
      </p:pic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1964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950"/>
    </mc:Choice>
    <mc:Fallback xmlns="">
      <p:transition xmlns:p14="http://schemas.microsoft.com/office/powerpoint/2010/main" spd="slow" advTm="449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ratio_Greenough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441" y="289200"/>
            <a:ext cx="3484794" cy="4102551"/>
          </a:xfrm>
          <a:prstGeom prst="rect">
            <a:avLst/>
          </a:prstGeom>
        </p:spPr>
      </p:pic>
      <p:pic>
        <p:nvPicPr>
          <p:cNvPr id="3" name="Picture 2" descr="Greenough, Washington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0" y="1135529"/>
            <a:ext cx="4288118" cy="5220318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15374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975"/>
    </mc:Choice>
    <mc:Fallback xmlns="">
      <p:transition xmlns:p14="http://schemas.microsoft.com/office/powerpoint/2010/main" spd="slow" advTm="449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ram-powers-1-sized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421" y="433294"/>
            <a:ext cx="3762271" cy="4975411"/>
          </a:xfrm>
          <a:prstGeom prst="rect">
            <a:avLst/>
          </a:prstGeom>
        </p:spPr>
      </p:pic>
      <p:pic>
        <p:nvPicPr>
          <p:cNvPr id="3" name="Picture 2" descr="Powers Greek slave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207" y="567765"/>
            <a:ext cx="4376793" cy="6013196"/>
          </a:xfrm>
          <a:prstGeom prst="rect">
            <a:avLst/>
          </a:prstGeom>
        </p:spPr>
      </p:pic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98607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650"/>
    </mc:Choice>
    <mc:Fallback xmlns="">
      <p:transition xmlns:p14="http://schemas.microsoft.com/office/powerpoint/2010/main" spd="slow" advTm="496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rances-Trollope-by-Augus-008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6802" y="164353"/>
            <a:ext cx="5030197" cy="3018118"/>
          </a:xfrm>
          <a:prstGeom prst="rect">
            <a:avLst/>
          </a:prstGeom>
        </p:spPr>
      </p:pic>
      <p:pic>
        <p:nvPicPr>
          <p:cNvPr id="3" name="Picture 2" descr="villinotrollope2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3951" y="3529014"/>
            <a:ext cx="4876167" cy="3074987"/>
          </a:xfrm>
          <a:prstGeom prst="rect">
            <a:avLst/>
          </a:prstGeom>
        </p:spPr>
      </p:pic>
      <p:pic>
        <p:nvPicPr>
          <p:cNvPr id="4" name="Picture 3" descr="villinotrollope1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877" y="763435"/>
            <a:ext cx="4072128" cy="5108448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4073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482"/>
    </mc:Choice>
    <mc:Fallback xmlns="">
      <p:transition xmlns:p14="http://schemas.microsoft.com/office/powerpoint/2010/main" spd="slow" advTm="374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lizabeth-barrett-browning-bmp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4353" y="9139"/>
            <a:ext cx="2457544" cy="3442274"/>
          </a:xfrm>
          <a:prstGeom prst="rect">
            <a:avLst/>
          </a:prstGeom>
        </p:spPr>
      </p:pic>
      <p:pic>
        <p:nvPicPr>
          <p:cNvPr id="4" name="Picture 3" descr="browning robert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653" y="3451413"/>
            <a:ext cx="2491831" cy="2923377"/>
          </a:xfrm>
          <a:prstGeom prst="rect">
            <a:avLst/>
          </a:prstGeom>
        </p:spPr>
      </p:pic>
      <p:pic>
        <p:nvPicPr>
          <p:cNvPr id="5" name="Picture 4" descr="casaguidi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0562" y="2820452"/>
            <a:ext cx="4034868" cy="3846527"/>
          </a:xfrm>
          <a:prstGeom prst="rect">
            <a:avLst/>
          </a:prstGeom>
        </p:spPr>
      </p:pic>
      <p:pic>
        <p:nvPicPr>
          <p:cNvPr id="2" name="Picture 1" descr="cg12.jp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1974" y="597648"/>
            <a:ext cx="4487908" cy="3018118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53613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190"/>
    </mc:Choice>
    <mc:Fallback xmlns="">
      <p:transition xmlns:p14="http://schemas.microsoft.com/office/powerpoint/2010/main" spd="slow" advTm="1201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ohann_Daniel_Donat,_Emperor_Leopold_II_in_the_Regalia_of_the_Golden_Fleece_(1806)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0942" y="373530"/>
            <a:ext cx="3998448" cy="6216565"/>
          </a:xfrm>
          <a:prstGeom prst="rect">
            <a:avLst/>
          </a:prstGeom>
        </p:spPr>
      </p:pic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68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380"/>
    </mc:Choice>
    <mc:Fallback xmlns="">
      <p:transition xmlns:p14="http://schemas.microsoft.com/office/powerpoint/2010/main" spd="slow" advTm="1063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ollope, Whitlaw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513" y="463176"/>
            <a:ext cx="3221075" cy="5258336"/>
          </a:xfrm>
          <a:prstGeom prst="rect">
            <a:avLst/>
          </a:prstGeom>
        </p:spPr>
      </p:pic>
      <p:pic>
        <p:nvPicPr>
          <p:cNvPr id="3" name="Picture 2" descr="slavetp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1528" y="119529"/>
            <a:ext cx="2704353" cy="4192795"/>
          </a:xfrm>
          <a:prstGeom prst="rect">
            <a:avLst/>
          </a:prstGeom>
        </p:spPr>
      </p:pic>
      <p:pic>
        <p:nvPicPr>
          <p:cNvPr id="4" name="Picture 3" descr="Powers Greek slave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7648" y="463176"/>
            <a:ext cx="3257176" cy="4474976"/>
          </a:xfrm>
          <a:prstGeom prst="rect">
            <a:avLst/>
          </a:prstGeom>
        </p:spPr>
      </p:pic>
      <p:pic>
        <p:nvPicPr>
          <p:cNvPr id="5" name="Picture 4" descr="Harvard_Daguerreotypes_-_bMS_Am_1054-1054.5_-_Maria_White-2.jp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1059" y="3117471"/>
            <a:ext cx="2473046" cy="3411823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6983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395"/>
    </mc:Choice>
    <mc:Fallback xmlns="">
      <p:transition xmlns:p14="http://schemas.microsoft.com/office/powerpoint/2010/main" spd="slow" advTm="623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arles_Sumner_by_Southworth_&amp;_Hawes_c1850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077" y="567765"/>
            <a:ext cx="4329393" cy="6063417"/>
          </a:xfrm>
          <a:prstGeom prst="rect">
            <a:avLst/>
          </a:prstGeom>
        </p:spPr>
      </p:pic>
      <p:pic>
        <p:nvPicPr>
          <p:cNvPr id="3" name="Picture 2" descr="George_S._Hillard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2588" y="444500"/>
            <a:ext cx="2825377" cy="3531721"/>
          </a:xfrm>
          <a:prstGeom prst="rect">
            <a:avLst/>
          </a:prstGeom>
        </p:spPr>
      </p:pic>
      <p:pic>
        <p:nvPicPr>
          <p:cNvPr id="4" name="Picture 3" descr="Henry_Wadsworth_Longfellow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1789" y="3687770"/>
            <a:ext cx="2121561" cy="2943412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85561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844"/>
    </mc:Choice>
    <mc:Fallback xmlns="">
      <p:transition xmlns:p14="http://schemas.microsoft.com/office/powerpoint/2010/main" spd="slow" advTm="708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iogra1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1610" y="179294"/>
            <a:ext cx="5119370" cy="5139765"/>
          </a:xfrm>
          <a:prstGeom prst="rect">
            <a:avLst/>
          </a:prstGeom>
        </p:spPr>
      </p:pic>
      <p:pic>
        <p:nvPicPr>
          <p:cNvPr id="3" name="Picture 2" descr="antislaveryfairposters_collage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705" y="179294"/>
            <a:ext cx="2548218" cy="4556178"/>
          </a:xfrm>
          <a:prstGeom prst="rect">
            <a:avLst/>
          </a:prstGeom>
        </p:spPr>
      </p:pic>
      <p:pic>
        <p:nvPicPr>
          <p:cNvPr id="4" name="Picture 3" descr="Philadelphia antslavery soc.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1295" y="3915366"/>
            <a:ext cx="2898588" cy="2718515"/>
          </a:xfrm>
          <a:prstGeom prst="rect">
            <a:avLst/>
          </a:prstGeom>
        </p:spPr>
      </p:pic>
      <p:pic>
        <p:nvPicPr>
          <p:cNvPr id="6" name="Picture 5" descr="kneeling_british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940" y="3317686"/>
            <a:ext cx="3316195" cy="3316195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93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253"/>
    </mc:Choice>
    <mc:Fallback xmlns="">
      <p:transition xmlns:p14="http://schemas.microsoft.com/office/powerpoint/2010/main" spd="slow" advTm="812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bbtomb7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455" y="686259"/>
            <a:ext cx="7025640" cy="5265420"/>
          </a:xfrm>
          <a:prstGeom prst="rect">
            <a:avLst/>
          </a:prstGeom>
        </p:spPr>
      </p:pic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32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266"/>
    </mc:Choice>
    <mc:Fallback xmlns="">
      <p:transition xmlns:p14="http://schemas.microsoft.com/office/powerpoint/2010/main" spd="slow" advTm="262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1.6|2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3|7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8|6.9|2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4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|1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2|9.2|1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3|2|4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0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4|7.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0.9|19.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20.2|6.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4|1.7"/>
</p:tagLst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Inkwell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254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Inkwell.thmx</Template>
  <TotalTime>7768</TotalTime>
  <Words>44</Words>
  <Application>Microsoft Office PowerPoint</Application>
  <PresentationFormat>On-screen Show (4:3)</PresentationFormat>
  <Paragraphs>7</Paragraphs>
  <Slides>28</Slides>
  <Notes>0</Notes>
  <HiddenSlides>0</HiddenSlides>
  <MMClips>28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Goudy Old Style</vt:lpstr>
      <vt:lpstr>Impact</vt:lpstr>
      <vt:lpstr>Rockwell</vt:lpstr>
      <vt:lpstr>Inkwell</vt:lpstr>
      <vt:lpstr>Serendipity in the Cemetery:  The Anglo-American Community in Florence, 1840-1860</vt:lpstr>
      <vt:lpstr>PowerPoint Presentation</vt:lpstr>
      <vt:lpstr>Fra Angelico, Sacra Conversazione (1443)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Serendipity in the Cemetery:  The Anglo-American Community in Florence, 1840-1860</dc:title>
  <dc:creator>Scott Martin</dc:creator>
  <cp:lastModifiedBy>Betsy Hedler</cp:lastModifiedBy>
  <cp:revision>53</cp:revision>
  <dcterms:created xsi:type="dcterms:W3CDTF">2016-03-26T20:54:57Z</dcterms:created>
  <dcterms:modified xsi:type="dcterms:W3CDTF">2016-05-03T20:48:19Z</dcterms:modified>
</cp:coreProperties>
</file>